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56" r:id="rId3"/>
    <p:sldId id="275" r:id="rId4"/>
    <p:sldId id="265" r:id="rId5"/>
    <p:sldId id="269" r:id="rId6"/>
    <p:sldId id="268" r:id="rId7"/>
    <p:sldId id="266" r:id="rId8"/>
    <p:sldId id="270" r:id="rId9"/>
    <p:sldId id="271" r:id="rId10"/>
    <p:sldId id="274" r:id="rId11"/>
    <p:sldId id="267" r:id="rId12"/>
    <p:sldId id="272" r:id="rId13"/>
    <p:sldId id="273" r:id="rId14"/>
    <p:sldId id="263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AEE6F7-D4A9-473D-B145-C61863236773}" v="4" dt="2025-06-29T16:50:30.2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2004" y="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peditedfs.com/" TargetMode="External"/><Relationship Id="rId2" Type="http://schemas.openxmlformats.org/officeDocument/2006/relationships/hyperlink" Target="mailto:kemp@expeditedfs.com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linkedin.com/in/kemp-nicholas-cpa-42197617b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lowchart: Document 19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631" y="0"/>
            <a:ext cx="2436019" cy="3400426"/>
          </a:xfrm>
          <a:prstGeom prst="flowChartDocument">
            <a:avLst/>
          </a:prstGeom>
          <a:solidFill>
            <a:srgbClr val="7DC2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34B00B-982E-E238-728D-1B10C89AD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71162"/>
            <a:ext cx="2130136" cy="2371148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rgbClr val="FFFFFF"/>
                </a:solidFill>
              </a:rPr>
              <a:t>Powered by Humans and Catapulted by AI</a:t>
            </a:r>
          </a:p>
        </p:txBody>
      </p:sp>
      <p:pic>
        <p:nvPicPr>
          <p:cNvPr id="3" name="Picture 2" descr="Expedited-Financial-Solutions-logo-design-rgb (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5949" y="1328552"/>
            <a:ext cx="5510653" cy="4201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581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B3183-9D2E-DAEB-ADDD-220EFB40A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highlight>
                  <a:srgbClr val="FFFF00"/>
                </a:highlight>
              </a:rPr>
              <a:t>Church Financing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4E742AA-2A57-5D3D-7402-CB9B1DB51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5915" y="1548237"/>
            <a:ext cx="7382905" cy="3096057"/>
          </a:xfrm>
        </p:spPr>
      </p:pic>
    </p:spTree>
    <p:extLst>
      <p:ext uri="{BB962C8B-B14F-4D97-AF65-F5344CB8AC3E}">
        <p14:creationId xmlns:p14="http://schemas.microsoft.com/office/powerpoint/2010/main" val="163334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1DD14-12C4-A948-4C96-41A52016D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>
                <a:highlight>
                  <a:srgbClr val="FFFF00"/>
                </a:highlight>
              </a:rPr>
              <a:t>Unsecured Funding</a:t>
            </a:r>
            <a:endParaRPr lang="en-US" b="1" u="sng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397701F-A973-7E87-0A4E-29A1C6E8CF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0339" y="1627595"/>
            <a:ext cx="6799326" cy="4724043"/>
          </a:xfrm>
        </p:spPr>
      </p:pic>
    </p:spTree>
    <p:extLst>
      <p:ext uri="{BB962C8B-B14F-4D97-AF65-F5344CB8AC3E}">
        <p14:creationId xmlns:p14="http://schemas.microsoft.com/office/powerpoint/2010/main" val="311495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6BA06-5CAF-76DC-C15D-6FE4293A7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highlight>
                  <a:srgbClr val="FFFF00"/>
                </a:highlight>
              </a:rPr>
              <a:t>Equipment Financing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85443E2-6BAF-8AAB-FB48-616D3E6F37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723" y="1428195"/>
            <a:ext cx="8229600" cy="4001609"/>
          </a:xfrm>
        </p:spPr>
      </p:pic>
    </p:spTree>
    <p:extLst>
      <p:ext uri="{BB962C8B-B14F-4D97-AF65-F5344CB8AC3E}">
        <p14:creationId xmlns:p14="http://schemas.microsoft.com/office/powerpoint/2010/main" val="1883700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B787E-15F2-A56A-92C2-7B8C376B8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highlight>
                  <a:srgbClr val="FFFF00"/>
                </a:highlight>
              </a:rPr>
              <a:t>Factoring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6ED96DE-AFB7-3B50-061D-276022F201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389875"/>
            <a:ext cx="7906853" cy="4143953"/>
          </a:xfrm>
        </p:spPr>
      </p:pic>
    </p:spTree>
    <p:extLst>
      <p:ext uri="{BB962C8B-B14F-4D97-AF65-F5344CB8AC3E}">
        <p14:creationId xmlns:p14="http://schemas.microsoft.com/office/powerpoint/2010/main" val="39707474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9983" y="741391"/>
            <a:ext cx="2526926" cy="1616203"/>
          </a:xfrm>
        </p:spPr>
        <p:txBody>
          <a:bodyPr anchor="b">
            <a:normAutofit/>
          </a:bodyPr>
          <a:lstStyle/>
          <a:p>
            <a:r>
              <a:rPr lang="en-US" sz="2800"/>
              <a:t>Thank You</a:t>
            </a:r>
          </a:p>
        </p:txBody>
      </p:sp>
      <p:pic>
        <p:nvPicPr>
          <p:cNvPr id="5" name="Picture 4" descr="Network with pins">
            <a:extLst>
              <a:ext uri="{FF2B5EF4-FFF2-40B4-BE49-F238E27FC236}">
                <a16:creationId xmlns:a16="http://schemas.microsoft.com/office/drawing/2014/main" id="{45493CAC-C01E-8D65-D9A8-EE1FECE21D9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2455" r="23800"/>
          <a:stretch>
            <a:fillRect/>
          </a:stretch>
        </p:blipFill>
        <p:spPr>
          <a:xfrm>
            <a:off x="20" y="10"/>
            <a:ext cx="5542677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E3A741D-C19B-960A-5803-1C58871478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955894" y="3271199"/>
            <a:ext cx="1630908" cy="5542697"/>
          </a:xfrm>
          <a:prstGeom prst="rect">
            <a:avLst/>
          </a:prstGeom>
          <a:gradFill>
            <a:gsLst>
              <a:gs pos="0">
                <a:schemeClr val="accent5"/>
              </a:gs>
              <a:gs pos="47000">
                <a:schemeClr val="accent2"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C39DE25-0E4E-0AA7-0932-1D78C2372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 flipV="1">
            <a:off x="-2296081" y="2296080"/>
            <a:ext cx="6854280" cy="2262119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47000">
                <a:schemeClr val="accent2">
                  <a:alpha val="0"/>
                </a:schemeClr>
              </a:gs>
            </a:gsLst>
            <a:lin ang="420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D6EA299-0840-6DEA-E670-C49AEBC87E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346242" y="4425055"/>
            <a:ext cx="2196454" cy="2432945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51000">
                <a:schemeClr val="accent5">
                  <a:lumMod val="60000"/>
                  <a:lumOff val="40000"/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5110" y="3241399"/>
            <a:ext cx="2526926" cy="3447832"/>
          </a:xfrm>
        </p:spPr>
        <p:txBody>
          <a:bodyPr anchor="t">
            <a:normAutofit/>
          </a:bodyPr>
          <a:lstStyle/>
          <a:p>
            <a:r>
              <a:rPr lang="en-US" sz="1700" dirty="0"/>
              <a:t>Let’s connect on LinkedIn</a:t>
            </a:r>
          </a:p>
          <a:p>
            <a:r>
              <a:rPr lang="en-US" sz="1700" dirty="0"/>
              <a:t>https://www.linkedin.com/in/kemp-nicholas-cpa-42197617b/</a:t>
            </a:r>
          </a:p>
          <a:p>
            <a:r>
              <a:rPr lang="en-US" sz="1700" dirty="0"/>
              <a:t>Your trusted partner in fast, flexible funding.</a:t>
            </a:r>
          </a:p>
        </p:txBody>
      </p:sp>
      <p:pic>
        <p:nvPicPr>
          <p:cNvPr id="4" name="Picture 3" descr="Expedited-Financial-Solutions-logo-design-rgb (5).jpg">
            <a:extLst>
              <a:ext uri="{FF2B5EF4-FFF2-40B4-BE49-F238E27FC236}">
                <a16:creationId xmlns:a16="http://schemas.microsoft.com/office/drawing/2014/main" id="{879F3E32-91FE-1A6B-3D38-95D53E54EB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4853" y="70397"/>
            <a:ext cx="3579147" cy="272909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AAC46364-238F-C39A-4830-94E6A5BE16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910322" y="583345"/>
            <a:ext cx="5370268" cy="416482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eaLnBrk="1" fontAlgn="base" hangingPunct="1">
              <a:lnSpc>
                <a:spcPct val="90000"/>
              </a:lnSpc>
              <a:spcAft>
                <a:spcPct val="0"/>
              </a:spcAft>
              <a:buClrTx/>
              <a:buSzTx/>
              <a:tabLst/>
            </a:pPr>
            <a:r>
              <a:rPr kumimoji="0" lang="en-US" altLang="en-US" sz="28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Kemp Nicholas, CPA</a:t>
            </a:r>
            <a:endParaRPr kumimoji="0" lang="en-US" altLang="en-US" sz="2800" b="0" i="0" u="none" strike="noStrike" kern="1200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  <a:p>
            <a:pPr marL="0" marR="0" lvl="0" indent="0" algn="r" defTabSz="914400" eaLnBrk="1" fontAlgn="base" hangingPunct="1">
              <a:lnSpc>
                <a:spcPct val="90000"/>
              </a:lnSpc>
              <a:spcAft>
                <a:spcPct val="0"/>
              </a:spcAft>
              <a:buClrTx/>
              <a:buSzTx/>
              <a:tabLst/>
            </a:pPr>
            <a:r>
              <a:rPr kumimoji="0" lang="en-US" altLang="en-US" sz="28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Director of Operations</a:t>
            </a:r>
          </a:p>
          <a:p>
            <a:pPr marL="0" marR="0" lvl="0" indent="0" algn="r" defTabSz="914400" eaLnBrk="1" fontAlgn="base" hangingPunct="1">
              <a:lnSpc>
                <a:spcPct val="90000"/>
              </a:lnSpc>
              <a:spcAft>
                <a:spcPct val="0"/>
              </a:spcAft>
              <a:buClrTx/>
              <a:buSzTx/>
              <a:tabLst/>
            </a:pPr>
            <a:r>
              <a:rPr kumimoji="0" lang="en-US" altLang="en-US" sz="28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Expedited Financial Solutions, LLC</a:t>
            </a:r>
          </a:p>
          <a:p>
            <a:pPr marL="0" marR="0" lvl="0" indent="0" algn="r" defTabSz="914400" eaLnBrk="1" fontAlgn="base" hangingPunct="1">
              <a:lnSpc>
                <a:spcPct val="90000"/>
              </a:lnSpc>
              <a:spcAft>
                <a:spcPct val="0"/>
              </a:spcAft>
              <a:buClrTx/>
              <a:buSzTx/>
              <a:tabLst/>
            </a:pPr>
            <a:r>
              <a:rPr kumimoji="0" lang="en-US" altLang="en-US" sz="28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(501) 231-3115</a:t>
            </a:r>
          </a:p>
          <a:p>
            <a:pPr marL="0" marR="0" lvl="0" indent="0" algn="r" defTabSz="914400" eaLnBrk="1" fontAlgn="base" hangingPunct="1">
              <a:lnSpc>
                <a:spcPct val="90000"/>
              </a:lnSpc>
              <a:spcAft>
                <a:spcPct val="0"/>
              </a:spcAft>
              <a:buClrTx/>
              <a:buSzTx/>
              <a:tabLst/>
            </a:pPr>
            <a:r>
              <a:rPr kumimoji="0" lang="en-US" altLang="en-US" sz="28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  <a:hlinkClick r:id="rId2"/>
              </a:rPr>
              <a:t>kemp@expeditedfs.com</a:t>
            </a:r>
            <a:endParaRPr kumimoji="0" lang="en-US" altLang="en-US" sz="2800" b="0" i="0" u="none" strike="noStrike" kern="1200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  <a:p>
            <a:pPr marL="0" marR="0" lvl="0" indent="0" algn="r" defTabSz="914400" eaLnBrk="1" fontAlgn="base" hangingPunct="1">
              <a:lnSpc>
                <a:spcPct val="90000"/>
              </a:lnSpc>
              <a:spcAft>
                <a:spcPct val="0"/>
              </a:spcAft>
              <a:buClrTx/>
              <a:buSzTx/>
              <a:tabLst/>
            </a:pPr>
            <a:r>
              <a:rPr kumimoji="0" lang="en-US" altLang="en-US" sz="28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  <a:hlinkClick r:id="rId3"/>
              </a:rPr>
              <a:t>www.expeditedfs.com</a:t>
            </a:r>
            <a:endParaRPr kumimoji="0" lang="en-US" altLang="en-US" sz="2800" b="0" i="0" u="none" strike="noStrike" kern="1200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  <a:p>
            <a:pPr marL="0" marR="0" lvl="0" indent="0" algn="r" defTabSz="914400" eaLnBrk="1" fontAlgn="base" hangingPunct="1">
              <a:lnSpc>
                <a:spcPct val="90000"/>
              </a:lnSpc>
              <a:spcAft>
                <a:spcPct val="0"/>
              </a:spcAft>
              <a:buClrTx/>
              <a:buSzTx/>
              <a:tabLst/>
            </a:pPr>
            <a:r>
              <a:rPr kumimoji="0" lang="en-US" altLang="en-US" sz="28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  <a:hlinkClick r:id="rId4"/>
              </a:rPr>
              <a:t>linkedin.com/in/kemp-nicholas-cpa-42197617b</a:t>
            </a:r>
            <a:endParaRPr kumimoji="0" lang="en-US" altLang="en-US" sz="2800" b="0" i="0" u="none" strike="noStrike" kern="1200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  <a:p>
            <a:pPr marL="0" marR="0" lvl="0" indent="0" algn="r" defTabSz="914400" eaLnBrk="1" fontAlgn="base" hangingPunct="1">
              <a:lnSpc>
                <a:spcPct val="90000"/>
              </a:lnSpc>
              <a:spcAft>
                <a:spcPct val="0"/>
              </a:spcAft>
              <a:buClrTx/>
              <a:buSzTx/>
              <a:tabLst/>
            </a:pPr>
            <a:br>
              <a:rPr kumimoji="0" lang="en-US" altLang="en-US" sz="28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</a:br>
            <a:endParaRPr kumimoji="0" lang="en-US" altLang="en-US" sz="2800" b="0" i="0" u="none" strike="noStrike" kern="1200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28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05769" y="583345"/>
            <a:ext cx="10427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0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74854" y="812640"/>
            <a:ext cx="68353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2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94114" y="1037066"/>
            <a:ext cx="95785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42085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7318" y="5636680"/>
            <a:ext cx="113652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8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33881" y="6096759"/>
            <a:ext cx="81469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0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15716" y="6238029"/>
            <a:ext cx="7181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104ED-DD1F-586D-73DE-3A7F45EBA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highlight>
                  <a:srgbClr val="FFFF00"/>
                </a:highlight>
              </a:rPr>
              <a:t>Table of Contents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034A0096-2BB5-9B5E-54E9-08C9A9FBF4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4505" y="1457049"/>
            <a:ext cx="5784113" cy="4747105"/>
          </a:xfrm>
        </p:spPr>
      </p:pic>
    </p:spTree>
    <p:extLst>
      <p:ext uri="{BB962C8B-B14F-4D97-AF65-F5344CB8AC3E}">
        <p14:creationId xmlns:p14="http://schemas.microsoft.com/office/powerpoint/2010/main" val="2049455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A13D1-C0BB-B299-C4DA-CB6F806DD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539316" cy="1143000"/>
          </a:xfrm>
        </p:spPr>
        <p:txBody>
          <a:bodyPr>
            <a:normAutofit/>
          </a:bodyPr>
          <a:lstStyle/>
          <a:p>
            <a:r>
              <a:rPr lang="en-US" b="1" u="sng" dirty="0">
                <a:highlight>
                  <a:srgbClr val="FFFF00"/>
                </a:highlight>
              </a:rPr>
              <a:t>General Real Estate Loan Programs</a:t>
            </a:r>
          </a:p>
        </p:txBody>
      </p:sp>
      <p:pic>
        <p:nvPicPr>
          <p:cNvPr id="2052" name="Picture 4" descr="⭐">
            <a:extLst>
              <a:ext uri="{FF2B5EF4-FFF2-40B4-BE49-F238E27FC236}">
                <a16:creationId xmlns:a16="http://schemas.microsoft.com/office/drawing/2014/main" id="{EE3EB4C3-9D80-A24F-7EA0-D6CDF8AA5C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201930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0DFA6DF-87F1-8E81-3BD3-9E4B9946FE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348147"/>
            <a:ext cx="8229600" cy="4983162"/>
          </a:xfrm>
        </p:spPr>
        <p:txBody>
          <a:bodyPr>
            <a:normAutofit fontScale="40000" lnSpcReduction="20000"/>
          </a:bodyPr>
          <a:lstStyle/>
          <a:p>
            <a:endParaRPr lang="en-US" dirty="0"/>
          </a:p>
          <a:p>
            <a:r>
              <a:rPr lang="en-US" b="1" dirty="0"/>
              <a:t>DSCR Loans</a:t>
            </a:r>
            <a:endParaRPr lang="en-US" dirty="0"/>
          </a:p>
          <a:p>
            <a:pPr lvl="1"/>
            <a:r>
              <a:rPr lang="en-US" dirty="0"/>
              <a:t>Description: Debt Service Coverage Ratio loans for income-producing properties.</a:t>
            </a:r>
          </a:p>
          <a:p>
            <a:pPr lvl="1"/>
            <a:r>
              <a:rPr lang="en-US" dirty="0"/>
              <a:t>Key Features: Based on property cash flow, not personal income.</a:t>
            </a:r>
          </a:p>
          <a:p>
            <a:pPr lvl="1"/>
            <a:r>
              <a:rPr lang="en-US" dirty="0"/>
              <a:t>Up to 85% LTV on PURCHASES; Up to 75% LTV on CASH-OUT depending on DSCR </a:t>
            </a:r>
          </a:p>
          <a:p>
            <a:r>
              <a:rPr lang="en-US" b="1" dirty="0"/>
              <a:t>Bridge Loans</a:t>
            </a:r>
            <a:endParaRPr lang="en-US" dirty="0"/>
          </a:p>
          <a:p>
            <a:pPr lvl="1"/>
            <a:r>
              <a:rPr lang="en-US" dirty="0"/>
              <a:t>Description: Short-term financing for immediate cash flow needs.</a:t>
            </a:r>
          </a:p>
          <a:p>
            <a:pPr lvl="1"/>
            <a:r>
              <a:rPr lang="en-US" dirty="0"/>
              <a:t>Key Features: Quick approval, flexible repayment options.</a:t>
            </a:r>
          </a:p>
          <a:p>
            <a:r>
              <a:rPr lang="en-US" b="1" dirty="0"/>
              <a:t>Fix-and-Flip Funding</a:t>
            </a:r>
            <a:endParaRPr lang="en-US" dirty="0"/>
          </a:p>
          <a:p>
            <a:pPr lvl="1"/>
            <a:r>
              <a:rPr lang="en-US" dirty="0"/>
              <a:t>Description: Financing for purchasing and renovating properties for resale.</a:t>
            </a:r>
          </a:p>
          <a:p>
            <a:pPr lvl="1"/>
            <a:r>
              <a:rPr lang="en-US" dirty="0"/>
              <a:t>Key Features: Fast funding, tailored to project needs.</a:t>
            </a:r>
          </a:p>
          <a:p>
            <a:pPr lvl="1"/>
            <a:r>
              <a:rPr lang="en-US" dirty="0"/>
              <a:t>Up to 95% LTV on PURCHASE and 100% rehab for very experienced investors (10+ flips past 3 years)</a:t>
            </a:r>
          </a:p>
          <a:p>
            <a:pPr lvl="1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TIMERS – Up to 80% LTV on PURCHASE and 100% rehab</a:t>
            </a:r>
          </a:p>
          <a:p>
            <a:pPr lvl="1"/>
            <a:r>
              <a:rPr lang="en-US" dirty="0"/>
              <a:t>Different programs depending on experience and FICO score</a:t>
            </a:r>
          </a:p>
          <a:p>
            <a:r>
              <a:rPr lang="en-US" b="1" dirty="0"/>
              <a:t>Land Loans</a:t>
            </a:r>
            <a:endParaRPr lang="en-US" dirty="0"/>
          </a:p>
          <a:p>
            <a:pPr lvl="1"/>
            <a:r>
              <a:rPr lang="en-US" dirty="0"/>
              <a:t>Description: Financing for purchasing undeveloped land.</a:t>
            </a:r>
          </a:p>
          <a:p>
            <a:pPr lvl="1"/>
            <a:r>
              <a:rPr lang="en-US" dirty="0"/>
              <a:t>Key Features: Flexible terms, competitive rates.</a:t>
            </a:r>
          </a:p>
          <a:p>
            <a:r>
              <a:rPr lang="en-US" b="1" dirty="0"/>
              <a:t>Development Loans</a:t>
            </a:r>
            <a:endParaRPr lang="en-US" dirty="0"/>
          </a:p>
          <a:p>
            <a:pPr lvl="1"/>
            <a:r>
              <a:rPr lang="en-US" dirty="0"/>
              <a:t>Description: Financing for property development projects.</a:t>
            </a:r>
          </a:p>
          <a:p>
            <a:pPr lvl="1"/>
            <a:r>
              <a:rPr lang="en-US" dirty="0"/>
              <a:t>Key Features: Tailored to project stages, competitive rates.</a:t>
            </a:r>
          </a:p>
          <a:p>
            <a:r>
              <a:rPr lang="en-US" b="1" dirty="0"/>
              <a:t>SBA Loans</a:t>
            </a:r>
          </a:p>
          <a:p>
            <a:pPr lvl="1"/>
            <a:r>
              <a:rPr lang="en-US" dirty="0"/>
              <a:t>Ideal for business acquisitions in order to finance GOODWILL</a:t>
            </a:r>
          </a:p>
          <a:p>
            <a:pPr lvl="1"/>
            <a:r>
              <a:rPr lang="en-US" dirty="0"/>
              <a:t>Great for expansion in order to buy real estate instead of renting</a:t>
            </a:r>
          </a:p>
          <a:p>
            <a:r>
              <a:rPr lang="en-US" b="1" dirty="0"/>
              <a:t>Church Financing</a:t>
            </a:r>
          </a:p>
          <a:p>
            <a:pPr lvl="1"/>
            <a:r>
              <a:rPr lang="en-US" dirty="0"/>
              <a:t>Ideal for Real Estate purchases, refinance, or ground-up construction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890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DBFE7-D40C-6114-C5C9-3BE9566C4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highlight>
                  <a:srgbClr val="FFFF00"/>
                </a:highlight>
              </a:rPr>
              <a:t>DSCR Loans (SFR 1-4)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E8FC2C0-4F85-7111-BE6A-B076DAA051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4387" y="1600200"/>
            <a:ext cx="7504207" cy="4869426"/>
          </a:xfrm>
        </p:spPr>
      </p:pic>
    </p:spTree>
    <p:extLst>
      <p:ext uri="{BB962C8B-B14F-4D97-AF65-F5344CB8AC3E}">
        <p14:creationId xmlns:p14="http://schemas.microsoft.com/office/powerpoint/2010/main" val="2967149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93EC6-53E1-A9CD-A022-44FD37A55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highlight>
                  <a:srgbClr val="FFFF00"/>
                </a:highlight>
              </a:rPr>
              <a:t>Bridge Loans (SFR 1-4)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38C8ABD-93FB-4EF3-22C2-E84BAC8328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5959" y="1417638"/>
            <a:ext cx="5857628" cy="5165724"/>
          </a:xfrm>
        </p:spPr>
      </p:pic>
    </p:spTree>
    <p:extLst>
      <p:ext uri="{BB962C8B-B14F-4D97-AF65-F5344CB8AC3E}">
        <p14:creationId xmlns:p14="http://schemas.microsoft.com/office/powerpoint/2010/main" val="1666317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F63BD-4A3C-4AA0-198C-F7431FBCF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highlight>
                  <a:srgbClr val="FFFF00"/>
                </a:highlight>
              </a:rPr>
              <a:t>Rural Commercial Buildings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41EC1BD-45B6-7D16-B828-EEA3485A74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7922" y="1614177"/>
            <a:ext cx="7207045" cy="3990210"/>
          </a:xfrm>
        </p:spPr>
      </p:pic>
    </p:spTree>
    <p:extLst>
      <p:ext uri="{BB962C8B-B14F-4D97-AF65-F5344CB8AC3E}">
        <p14:creationId xmlns:p14="http://schemas.microsoft.com/office/powerpoint/2010/main" val="1572591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4E2E7-5B60-D57A-2561-6B1CEBA86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highlight>
                  <a:srgbClr val="FFFF00"/>
                </a:highlight>
              </a:rPr>
              <a:t>Land &amp; Development Loans</a:t>
            </a:r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D9B66E9D-9586-035A-274E-6A41972256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0218" y="1417638"/>
            <a:ext cx="8558981" cy="5032323"/>
          </a:xfrm>
        </p:spPr>
      </p:pic>
    </p:spTree>
    <p:extLst>
      <p:ext uri="{BB962C8B-B14F-4D97-AF65-F5344CB8AC3E}">
        <p14:creationId xmlns:p14="http://schemas.microsoft.com/office/powerpoint/2010/main" val="3690619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020E2-BC5F-AA48-5794-DD289F656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highlight>
                  <a:srgbClr val="FFFF00"/>
                </a:highlight>
              </a:rPr>
              <a:t>SBA Loans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9EBEF8E-B780-C417-2E72-3D304F9231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9044" y="1417637"/>
            <a:ext cx="8549149" cy="4875007"/>
          </a:xfrm>
        </p:spPr>
      </p:pic>
    </p:spTree>
    <p:extLst>
      <p:ext uri="{BB962C8B-B14F-4D97-AF65-F5344CB8AC3E}">
        <p14:creationId xmlns:p14="http://schemas.microsoft.com/office/powerpoint/2010/main" val="276996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6485</TotalTime>
  <Words>315</Words>
  <Application>Microsoft Office PowerPoint</Application>
  <PresentationFormat>On-screen Show (4:3)</PresentationFormat>
  <Paragraphs>49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Powered by Humans and Catapulted by AI</vt:lpstr>
      <vt:lpstr>Kemp Nicholas, CPA Director of Operations Expedited Financial Solutions, LLC (501) 231-3115 kemp@expeditedfs.com www.expeditedfs.com linkedin.com/in/kemp-nicholas-cpa-42197617b  </vt:lpstr>
      <vt:lpstr>Table of Contents</vt:lpstr>
      <vt:lpstr>General Real Estate Loan Programs</vt:lpstr>
      <vt:lpstr>DSCR Loans (SFR 1-4)</vt:lpstr>
      <vt:lpstr>Bridge Loans (SFR 1-4)</vt:lpstr>
      <vt:lpstr>Rural Commercial Buildings</vt:lpstr>
      <vt:lpstr>Land &amp; Development Loans</vt:lpstr>
      <vt:lpstr>SBA Loans</vt:lpstr>
      <vt:lpstr>Church Financing</vt:lpstr>
      <vt:lpstr>Unsecured Funding</vt:lpstr>
      <vt:lpstr>Equipment Financing</vt:lpstr>
      <vt:lpstr>Factoring</vt:lpstr>
      <vt:lpstr>Thank You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Kemp Nicholas</dc:creator>
  <cp:keywords/>
  <dc:description>generated using python-pptx</dc:description>
  <cp:lastModifiedBy>Kemp Nicholas</cp:lastModifiedBy>
  <cp:revision>3</cp:revision>
  <dcterms:created xsi:type="dcterms:W3CDTF">2013-01-27T09:14:16Z</dcterms:created>
  <dcterms:modified xsi:type="dcterms:W3CDTF">2025-06-29T16:53:05Z</dcterms:modified>
  <cp:category/>
</cp:coreProperties>
</file>